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7" r:id="rId2"/>
    <p:sldId id="261" r:id="rId3"/>
    <p:sldId id="262" r:id="rId4"/>
    <p:sldId id="269" r:id="rId5"/>
    <p:sldId id="270" r:id="rId6"/>
    <p:sldId id="277" r:id="rId7"/>
    <p:sldId id="271" r:id="rId8"/>
    <p:sldId id="272" r:id="rId9"/>
    <p:sldId id="279" r:id="rId10"/>
    <p:sldId id="281" r:id="rId11"/>
    <p:sldId id="282" r:id="rId12"/>
    <p:sldId id="284" r:id="rId13"/>
    <p:sldId id="273" r:id="rId14"/>
    <p:sldId id="283" r:id="rId15"/>
    <p:sldId id="285" r:id="rId16"/>
    <p:sldId id="286" r:id="rId17"/>
    <p:sldId id="287" r:id="rId18"/>
    <p:sldId id="288" r:id="rId19"/>
    <p:sldId id="263" r:id="rId20"/>
    <p:sldId id="292" r:id="rId21"/>
    <p:sldId id="293" r:id="rId22"/>
    <p:sldId id="265" r:id="rId23"/>
    <p:sldId id="295" r:id="rId24"/>
    <p:sldId id="296" r:id="rId25"/>
    <p:sldId id="298" r:id="rId26"/>
    <p:sldId id="299" r:id="rId27"/>
    <p:sldId id="297" r:id="rId28"/>
    <p:sldId id="258" r:id="rId29"/>
    <p:sldId id="26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4" userDrawn="1">
          <p15:clr>
            <a:srgbClr val="A4A3A4"/>
          </p15:clr>
        </p15:guide>
        <p15:guide id="2" orient="horz" pos="171" userDrawn="1">
          <p15:clr>
            <a:srgbClr val="A4A3A4"/>
          </p15:clr>
        </p15:guide>
        <p15:guide id="3" orient="horz" pos="1752" userDrawn="1">
          <p15:clr>
            <a:srgbClr val="A4A3A4"/>
          </p15:clr>
        </p15:guide>
        <p15:guide id="4" pos="453" userDrawn="1">
          <p15:clr>
            <a:srgbClr val="A4A3A4"/>
          </p15:clr>
        </p15:guide>
        <p15:guide id="5" pos="745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6804" userDrawn="1">
          <p15:clr>
            <a:srgbClr val="A4A3A4"/>
          </p15:clr>
        </p15:guide>
        <p15:guide id="8" pos="61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001A"/>
    <a:srgbClr val="7AB51D"/>
    <a:srgbClr val="BB90BD"/>
    <a:srgbClr val="95CEED"/>
    <a:srgbClr val="FFE608"/>
    <a:srgbClr val="7071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64"/>
    <p:restoredTop sz="86418"/>
  </p:normalViewPr>
  <p:slideViewPr>
    <p:cSldViewPr showGuides="1">
      <p:cViewPr varScale="1">
        <p:scale>
          <a:sx n="132" d="100"/>
          <a:sy n="132" d="100"/>
        </p:scale>
        <p:origin x="220" y="64"/>
      </p:cViewPr>
      <p:guideLst>
        <p:guide orient="horz" pos="3884"/>
        <p:guide orient="horz" pos="171"/>
        <p:guide orient="horz" pos="1752"/>
        <p:guide pos="453"/>
        <p:guide pos="7456"/>
        <p:guide pos="3840"/>
        <p:guide pos="6804"/>
        <p:guide pos="61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30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6F9010-04BA-BD45-A96B-9078FFD914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6E7FD0-761F-E344-A91E-E2BBA18D13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A9362-94C4-684D-8813-CDCA8CE3A10D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E953F-036C-1544-8DE0-572A89C57F1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2846F-2FEC-2346-99B8-C9AB796EB75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D4B5E-EFF5-E44C-A6E6-0279C9C48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0310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jpg>
</file>

<file path=ppt/media/image23.jpg>
</file>

<file path=ppt/media/image24.pn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AAE799-0F4C-4193-A430-8AF8F0A1E62F}" type="datetimeFigureOut">
              <a:rPr lang="en-GB" smtClean="0"/>
              <a:pPr/>
              <a:t>10/06/2024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42BFE-AC8B-45F1-9056-C26AF0B1D6BA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733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crick.ac.uk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48" y="5673712"/>
            <a:ext cx="10384303" cy="995648"/>
          </a:xfrm>
          <a:prstGeom prst="rect">
            <a:avLst/>
          </a:prstGeom>
        </p:spPr>
      </p:pic>
      <p:pic>
        <p:nvPicPr>
          <p:cNvPr id="8" name="Picture 7" descr="cover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4472000" y="1196752"/>
            <a:ext cx="3248000" cy="3541737"/>
          </a:xfrm>
          <a:prstGeom prst="rect">
            <a:avLst/>
          </a:prstGeom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3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1D26265-73C6-3C49-BD36-85BFCA59E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D4B7FE-69F9-044D-940D-1914A92907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248363-EF6B-5E41-A111-24B022D4F0EA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343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9282B50-0840-B146-9555-1A4EFAFAE8CE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931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3879" b="44673"/>
          <a:stretch/>
        </p:blipFill>
        <p:spPr>
          <a:xfrm>
            <a:off x="0" y="4330545"/>
            <a:ext cx="12192000" cy="2527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49D3F7-AABE-4342-9755-D19DD0CB6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D49932-D762-2B43-9BF5-993FD394045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6BDC0596-FF5C-B54D-9399-C016180EE281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97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4847862" y="6040132"/>
            <a:ext cx="2496277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900" dirty="0" err="1">
                <a:solidFill>
                  <a:schemeClr val="accent1"/>
                </a:solidFill>
                <a:hlinkClick r:id="rId2"/>
              </a:rPr>
              <a:t>crick.ac.uk</a:t>
            </a:r>
            <a:endParaRPr lang="en-GB" sz="1900" dirty="0">
              <a:solidFill>
                <a:schemeClr val="accent1"/>
              </a:solidFill>
            </a:endParaRPr>
          </a:p>
        </p:txBody>
      </p:sp>
      <p:pic>
        <p:nvPicPr>
          <p:cNvPr id="4" name="Picture 3" descr="cover.png">
            <a:extLst>
              <a:ext uri="{FF2B5EF4-FFF2-40B4-BE49-F238E27FC236}">
                <a16:creationId xmlns:a16="http://schemas.microsoft.com/office/drawing/2014/main" id="{F72649EC-BC03-534C-A2B3-BF12981C56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4472000" y="1196752"/>
            <a:ext cx="3248000" cy="354173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ickFro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822AEA-5456-E743-AF2A-06677F9181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23161" r="-100" b="8968"/>
          <a:stretch/>
        </p:blipFill>
        <p:spPr>
          <a:xfrm>
            <a:off x="16" y="0"/>
            <a:ext cx="12204000" cy="550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F6272F-3059-034C-8212-524166835FA5}"/>
              </a:ext>
            </a:extLst>
          </p:cNvPr>
          <p:cNvSpPr/>
          <p:nvPr userDrawn="1"/>
        </p:nvSpPr>
        <p:spPr>
          <a:xfrm>
            <a:off x="0" y="5517232"/>
            <a:ext cx="12192000" cy="134076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02EDE4-3DA5-EA49-A5B8-69852DD03D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509" y="476672"/>
            <a:ext cx="1032115" cy="10673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69D424-20E6-0641-9715-6A78F7F2E19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48" y="5673712"/>
            <a:ext cx="10384303" cy="99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542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3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ubhead1.emf"/>
          <p:cNvPicPr>
            <a:picLocks noChangeAspect="1"/>
          </p:cNvPicPr>
          <p:nvPr userDrawn="1"/>
        </p:nvPicPr>
        <p:blipFill rotWithShape="1">
          <a:blip r:embed="rId2" cstate="screen"/>
          <a:srcRect l="-1" r="199" b="9399"/>
          <a:stretch/>
        </p:blipFill>
        <p:spPr>
          <a:xfrm>
            <a:off x="480000" y="1262424"/>
            <a:ext cx="11736000" cy="56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10/06/2024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pic>
        <p:nvPicPr>
          <p:cNvPr id="9" name="Picture 8" descr="CRICK_Logotype_black_RGB.emf"/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rick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" t="2093" r="5665" b="31175"/>
          <a:stretch/>
        </p:blipFill>
        <p:spPr>
          <a:xfrm>
            <a:off x="-192019" y="0"/>
            <a:ext cx="12384019" cy="6885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</p:spPr>
        <p:txBody>
          <a:bodyPr bIns="180000" anchor="t" anchorCtr="0">
            <a:no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00" y="1620000"/>
            <a:ext cx="9120000" cy="108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9667" y="6239735"/>
            <a:ext cx="193400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6BA42CF4-8536-974A-A707-3564250E44D8}" type="datetime1">
              <a:rPr lang="en-GB" smtClean="0"/>
              <a:pPr/>
              <a:t>10/06/2024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39736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GB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/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B336EA4D-A151-F84F-8F5B-9F1C69711B47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676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328139" cy="468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1pPr>
            <a:lvl2pPr marL="360000" indent="-360000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6" descr="CRICK_Logotype_black_RGB.emf">
            <a:extLst>
              <a:ext uri="{FF2B5EF4-FFF2-40B4-BE49-F238E27FC236}">
                <a16:creationId xmlns:a16="http://schemas.microsoft.com/office/drawing/2014/main" id="{20A807B2-7C63-FC4D-9034-EA9F2E852CB2}"/>
              </a:ext>
            </a:extLst>
          </p:cNvPr>
          <p:cNvPicPr>
            <a:picLocks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47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120000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07A225-7552-434F-938F-2CE07D794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0D97BE-5DA1-DC4B-B59E-E644DB237DA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9" name="Picture 8" descr="CRICK_Logotype_black_RGB.emf">
            <a:extLst>
              <a:ext uri="{FF2B5EF4-FFF2-40B4-BE49-F238E27FC236}">
                <a16:creationId xmlns:a16="http://schemas.microsoft.com/office/drawing/2014/main" id="{579281B7-6CD1-194A-BFDE-C8F0F157353B}"/>
              </a:ext>
            </a:extLst>
          </p:cNvPr>
          <p:cNvPicPr>
            <a:picLocks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332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11E8A1D7-8C51-9C4B-8A44-8A78236574B5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463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ick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3243" b="44736"/>
          <a:stretch/>
        </p:blipFill>
        <p:spPr>
          <a:xfrm>
            <a:off x="0" y="4333446"/>
            <a:ext cx="12192000" cy="25245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6F73DB-444E-4942-A4F5-B829534E0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00" y="1800000"/>
            <a:ext cx="5423979" cy="468000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306988-B40B-D945-B4E4-9DFC029FA22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36000" y="1800000"/>
            <a:ext cx="5424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sz="20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20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 descr="CRICK_Logotype_black_RGB.emf">
            <a:extLst>
              <a:ext uri="{FF2B5EF4-FFF2-40B4-BE49-F238E27FC236}">
                <a16:creationId xmlns:a16="http://schemas.microsoft.com/office/drawing/2014/main" id="{5F04AE0F-1943-FB41-AE50-62987C416352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rick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31AA3E8-B458-2D4F-AB2E-A715D83EE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t="23098" r="3243" b="44399"/>
          <a:stretch/>
        </p:blipFill>
        <p:spPr>
          <a:xfrm>
            <a:off x="0" y="5373216"/>
            <a:ext cx="12192000" cy="1484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000" y="360000"/>
            <a:ext cx="9024739" cy="900000"/>
          </a:xfrm>
          <a:prstGeom prst="rect">
            <a:avLst/>
          </a:prstGeom>
          <a:ln w="15875" cmpd="sng">
            <a:noFill/>
          </a:ln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CONTENT HEADING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00" y="1800000"/>
            <a:ext cx="11280000" cy="46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 b="1">
                <a:solidFill>
                  <a:schemeClr val="accent1"/>
                </a:solidFill>
              </a:defRPr>
            </a:lvl1pPr>
            <a:lvl2pPr marL="180975" indent="-180975">
              <a:lnSpc>
                <a:spcPct val="100000"/>
              </a:lnSpc>
              <a:spcAft>
                <a:spcPts val="600"/>
              </a:spcAft>
              <a:buFont typeface="Arial" pitchFamily="34" charset="0"/>
              <a:buChar char="•"/>
              <a:defRPr sz="2000" b="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 b="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6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28001" y="6336001"/>
            <a:ext cx="63884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 descr="CRICK_Logotype_black_RGB.emf">
            <a:extLst>
              <a:ext uri="{FF2B5EF4-FFF2-40B4-BE49-F238E27FC236}">
                <a16:creationId xmlns:a16="http://schemas.microsoft.com/office/drawing/2014/main" id="{6F5B6375-DED2-444F-A2A1-61B49A38AADB}"/>
              </a:ext>
            </a:extLst>
          </p:cNvPr>
          <p:cNvPicPr>
            <a:picLocks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934760" y="360000"/>
            <a:ext cx="777240" cy="80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556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00" y="1799999"/>
            <a:ext cx="11137899" cy="468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65" y="6448252"/>
            <a:ext cx="6388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D19B3434-7E09-465F-A694-A86E7D543F5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9A069318-D986-984D-8E16-4DEF5522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0" y="360000"/>
            <a:ext cx="10515600" cy="10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93" r:id="rId2"/>
    <p:sldLayoutId id="2147483669" r:id="rId3"/>
    <p:sldLayoutId id="2147483681" r:id="rId4"/>
    <p:sldLayoutId id="2147483672" r:id="rId5"/>
    <p:sldLayoutId id="2147483691" r:id="rId6"/>
    <p:sldLayoutId id="2147483682" r:id="rId7"/>
    <p:sldLayoutId id="2147483689" r:id="rId8"/>
    <p:sldLayoutId id="2147483685" r:id="rId9"/>
    <p:sldLayoutId id="2147483686" r:id="rId10"/>
    <p:sldLayoutId id="2147483683" r:id="rId11"/>
    <p:sldLayoutId id="2147483688" r:id="rId12"/>
    <p:sldLayoutId id="2147483670" r:id="rId13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lang="en-US" sz="2000" b="1" kern="120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800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20000" indent="-180975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•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4pPr>
      <a:lvl5pPr marL="720000" indent="-180975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 typeface="Trebuchet MS" pitchFamily="34" charset="0"/>
        <a:buChar char="–"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ECC16-EA29-444C-B47A-7F97C9D292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CellProfiler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FB4D02-C5A4-9444-9C88-68FDF85627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June 14, 2024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A1482-EA62-B447-A7CB-FFFC2AF8B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2CF4-8536-974A-A707-3564250E44D8}" type="datetime1">
              <a:rPr lang="en-GB" smtClean="0"/>
              <a:pPr/>
              <a:t>10/06/2024</a:t>
            </a:fld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91D04D-2158-A143-B3A5-6C8F683E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1018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Primary Objects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Primary objects are those that are found from an image without any additional information. </a:t>
            </a:r>
          </a:p>
          <a:p>
            <a:endParaRPr lang="en-US" dirty="0"/>
          </a:p>
          <a:p>
            <a:r>
              <a:rPr lang="en-US" dirty="0" smtClean="0"/>
              <a:t> Easily detectable objects, as opposed to confluent cells.</a:t>
            </a:r>
          </a:p>
          <a:p>
            <a:endParaRPr lang="en-US" dirty="0" smtClean="0"/>
          </a:p>
          <a:p>
            <a:r>
              <a:rPr lang="en-US" dirty="0" smtClean="0"/>
              <a:t>Can be found by image analysis techniques in CellProfiler</a:t>
            </a:r>
          </a:p>
          <a:p>
            <a:pPr lvl="1"/>
            <a:r>
              <a:rPr lang="en-US" dirty="0" smtClean="0"/>
              <a:t>Thresholding, watershed, etc.</a:t>
            </a:r>
          </a:p>
          <a:p>
            <a:r>
              <a:rPr lang="en-US" dirty="0" smtClean="0"/>
              <a:t>Can be imported from outside image segmentation</a:t>
            </a:r>
          </a:p>
          <a:p>
            <a:pPr lvl="1"/>
            <a:r>
              <a:rPr lang="en-US" dirty="0" smtClean="0"/>
              <a:t>StarDist, </a:t>
            </a:r>
            <a:r>
              <a:rPr lang="en-US" dirty="0" err="1" smtClean="0"/>
              <a:t>Cellpose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sz="2100" b="1" dirty="0" err="1"/>
              <a:t>IdentifyPrimaryObjects</a:t>
            </a:r>
            <a:r>
              <a:rPr lang="en-US" sz="2100" dirty="0"/>
              <a:t> identifies biological objects of interest. It requires grayscale images containing bright objects on a dark background. Incoming images must be 2D (including 2D slices of 3D images); please use the </a:t>
            </a:r>
            <a:r>
              <a:rPr lang="en-US" sz="2100" b="1" dirty="0"/>
              <a:t>Watershed</a:t>
            </a:r>
            <a:r>
              <a:rPr lang="en-US" sz="2100" dirty="0"/>
              <a:t> module for identification of objects in 3D.</a:t>
            </a:r>
            <a:endParaRPr lang="en-US" sz="2100" dirty="0" smtClean="0"/>
          </a:p>
        </p:txBody>
      </p:sp>
    </p:spTree>
    <p:extLst>
      <p:ext uri="{BB962C8B-B14F-4D97-AF65-F5344CB8AC3E}">
        <p14:creationId xmlns:p14="http://schemas.microsoft.com/office/powerpoint/2010/main" val="2569904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Primary Objects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Primary objects are those that are found from an image without any additional information. </a:t>
            </a:r>
          </a:p>
          <a:p>
            <a:endParaRPr lang="en-US" dirty="0"/>
          </a:p>
          <a:p>
            <a:r>
              <a:rPr lang="en-US" dirty="0" smtClean="0"/>
              <a:t> Easily detectable objects, as opposed to confluent cells.</a:t>
            </a:r>
          </a:p>
          <a:p>
            <a:endParaRPr lang="en-US" dirty="0" smtClean="0"/>
          </a:p>
          <a:p>
            <a:r>
              <a:rPr lang="en-US" dirty="0" smtClean="0"/>
              <a:t>Can be found by image analysis techniques in CellProfiler</a:t>
            </a:r>
          </a:p>
          <a:p>
            <a:pPr lvl="1"/>
            <a:r>
              <a:rPr lang="en-US" dirty="0" smtClean="0"/>
              <a:t>Thresholding, watershed, etc.</a:t>
            </a:r>
          </a:p>
          <a:p>
            <a:r>
              <a:rPr lang="en-US" dirty="0" smtClean="0"/>
              <a:t>Can be imported from outside image segmentation</a:t>
            </a:r>
          </a:p>
          <a:p>
            <a:pPr lvl="1"/>
            <a:r>
              <a:rPr lang="en-US" dirty="0" smtClean="0"/>
              <a:t>StarDist, </a:t>
            </a:r>
            <a:r>
              <a:rPr lang="en-US" dirty="0" err="1" smtClean="0"/>
              <a:t>Cellpose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sz="2100" b="1" dirty="0" err="1"/>
              <a:t>IdentifyPrimaryObjects</a:t>
            </a:r>
            <a:r>
              <a:rPr lang="en-US" sz="2100" dirty="0"/>
              <a:t> identifies biological objects of interest. It requires grayscale images containing bright objects on a dark background. Incoming images must be 2D (including 2D slices of 3D images); please use the </a:t>
            </a:r>
            <a:r>
              <a:rPr lang="en-US" sz="2100" b="1" dirty="0"/>
              <a:t>Watershed</a:t>
            </a:r>
            <a:r>
              <a:rPr lang="en-US" sz="2100" dirty="0"/>
              <a:t> module for identification of objects in 3D.</a:t>
            </a:r>
            <a:endParaRPr lang="en-US" sz="2100" dirty="0" smtClean="0"/>
          </a:p>
        </p:txBody>
      </p:sp>
    </p:spTree>
    <p:extLst>
      <p:ext uri="{BB962C8B-B14F-4D97-AF65-F5344CB8AC3E}">
        <p14:creationId xmlns:p14="http://schemas.microsoft.com/office/powerpoint/2010/main" val="2147767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Thresholding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4" y="1588634"/>
            <a:ext cx="6743700" cy="46386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045234" y="1288869"/>
            <a:ext cx="430856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Global is more useful.  If doing adaptive, then do illumination correction</a:t>
            </a:r>
          </a:p>
          <a:p>
            <a:endParaRPr lang="en-US" dirty="0" smtClean="0"/>
          </a:p>
          <a:p>
            <a:r>
              <a:rPr lang="en-US" dirty="0" smtClean="0"/>
              <a:t>Play with the thresholding method.  The Otsu method lets you do a three class thresholding. </a:t>
            </a:r>
          </a:p>
          <a:p>
            <a:endParaRPr lang="en-US" dirty="0" smtClean="0"/>
          </a:p>
          <a:p>
            <a:r>
              <a:rPr lang="en-US" dirty="0" err="1" smtClean="0"/>
              <a:t>Declumping</a:t>
            </a:r>
            <a:r>
              <a:rPr lang="en-US" dirty="0" smtClean="0"/>
              <a:t> by intensity is useful if there is good demarcation between objects</a:t>
            </a:r>
          </a:p>
          <a:p>
            <a:endParaRPr lang="en-US" dirty="0" smtClean="0"/>
          </a:p>
          <a:p>
            <a:r>
              <a:rPr lang="en-US" dirty="0" err="1" smtClean="0"/>
              <a:t>Declumping</a:t>
            </a:r>
            <a:r>
              <a:rPr lang="en-US" dirty="0" smtClean="0"/>
              <a:t> by shape is useful if there is curvature between the objects</a:t>
            </a:r>
            <a:endParaRPr lang="en-US" dirty="0"/>
          </a:p>
          <a:p>
            <a:endParaRPr lang="en-US" dirty="0"/>
          </a:p>
        </p:txBody>
      </p:sp>
      <p:pic>
        <p:nvPicPr>
          <p:cNvPr id="9" name="Picture 2" descr="enter image description he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7948" y="4712792"/>
            <a:ext cx="2741159" cy="2055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Optimum Global Thresholding using Otsu's Method | TheAILearn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0444" y="4909152"/>
            <a:ext cx="2863801" cy="185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521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Task </a:t>
            </a:r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Find Primary objects in the DAPI channel</a:t>
            </a:r>
          </a:p>
          <a:p>
            <a:pPr lvl="1"/>
            <a:r>
              <a:rPr lang="en-US" dirty="0" smtClean="0"/>
              <a:t>Configure the </a:t>
            </a:r>
            <a:r>
              <a:rPr lang="en-US" dirty="0" err="1" smtClean="0"/>
              <a:t>thresholding</a:t>
            </a:r>
            <a:r>
              <a:rPr lang="en-US" dirty="0" smtClean="0"/>
              <a:t> and size so that you find whole nuclei</a:t>
            </a:r>
          </a:p>
          <a:p>
            <a:r>
              <a:rPr lang="en-US" dirty="0" smtClean="0"/>
              <a:t>To test a pipeline, click ‘Start Test Mode’ and then step through it.</a:t>
            </a:r>
          </a:p>
          <a:p>
            <a:pPr lvl="1"/>
            <a:r>
              <a:rPr lang="en-US" dirty="0" smtClean="0"/>
              <a:t>Clicking on the eyeball suppresses screen output from a module</a:t>
            </a:r>
          </a:p>
          <a:p>
            <a:pPr lvl="1"/>
            <a:r>
              <a:rPr lang="en-US" dirty="0" smtClean="0"/>
              <a:t>Clicking on a check box turns on/off module</a:t>
            </a:r>
          </a:p>
          <a:p>
            <a:pPr lvl="1"/>
            <a:r>
              <a:rPr lang="en-US" dirty="0" smtClean="0"/>
              <a:t>Clicking on the pause button puts a break point in a pipeline, and you can then click ‘run’ to go as far as the breakpoint</a:t>
            </a:r>
          </a:p>
          <a:p>
            <a:pPr lvl="1"/>
            <a:r>
              <a:rPr lang="en-US" dirty="0" smtClean="0"/>
              <a:t>Changing a module, then re-clicking the green arrow will refresh the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308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Secondary Objects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5144589" cy="4486275"/>
          </a:xfrm>
        </p:spPr>
        <p:txBody>
          <a:bodyPr/>
          <a:lstStyle/>
          <a:p>
            <a:r>
              <a:rPr lang="en-US" dirty="0" smtClean="0"/>
              <a:t>Secondary objects use a primary object for reference in detection, i.e. a nuclei to start, and then </a:t>
            </a:r>
            <a:r>
              <a:rPr lang="en-US" dirty="0" err="1" smtClean="0"/>
              <a:t>propogate</a:t>
            </a:r>
            <a:r>
              <a:rPr lang="en-US" dirty="0" smtClean="0"/>
              <a:t> out to find cell boundary in cytoplasm</a:t>
            </a:r>
            <a:endParaRPr lang="en-US" dirty="0"/>
          </a:p>
          <a:p>
            <a:r>
              <a:rPr lang="en-US" dirty="0" smtClean="0"/>
              <a:t>Tertiary objects are just secondary objects with the primary object removed (i.e. cytoplasm without the nuclei)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59" y="1690688"/>
            <a:ext cx="6243057" cy="429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767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Relating Objects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430486" cy="189293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Relating objects gives a child-parent relationship between two sets of objects.</a:t>
            </a:r>
          </a:p>
          <a:p>
            <a:r>
              <a:rPr lang="en-US" dirty="0" smtClean="0"/>
              <a:t>This would be for something akin to RNAScope, where you would want to count the number or intensity of labelled RNA inside a nucleus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" y="3985078"/>
            <a:ext cx="6391275" cy="21526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214" y="1706876"/>
            <a:ext cx="5852172" cy="402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284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Relating Objects vs Secondary Objects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Secondary objects ‘grow’ from primary objects</a:t>
            </a:r>
          </a:p>
          <a:p>
            <a:r>
              <a:rPr lang="en-US" dirty="0" smtClean="0"/>
              <a:t>Related objects are ‘inside’ other objects.  </a:t>
            </a:r>
          </a:p>
          <a:p>
            <a:pPr lvl="1"/>
            <a:r>
              <a:rPr lang="en-US" dirty="0" smtClean="0"/>
              <a:t>The two related objects can both be primary objects.</a:t>
            </a:r>
          </a:p>
          <a:p>
            <a:pPr lvl="1"/>
            <a:r>
              <a:rPr lang="en-US" dirty="0" smtClean="0"/>
              <a:t>You can’t relate a secondary object set to the primary object set it grew from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998" y="3687603"/>
            <a:ext cx="4060155" cy="27913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27" y="3687603"/>
            <a:ext cx="4060155" cy="279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109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Object Measurements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You can measure a variety of parameters of the objects</a:t>
            </a:r>
          </a:p>
          <a:p>
            <a:pPr lvl="1"/>
            <a:r>
              <a:rPr lang="en-US" dirty="0" smtClean="0"/>
              <a:t>Intensity</a:t>
            </a:r>
          </a:p>
          <a:p>
            <a:pPr lvl="2"/>
            <a:r>
              <a:rPr lang="en-US" dirty="0" smtClean="0"/>
              <a:t>Total</a:t>
            </a:r>
          </a:p>
          <a:p>
            <a:pPr lvl="2"/>
            <a:r>
              <a:rPr lang="en-US" dirty="0" smtClean="0"/>
              <a:t>Gradients</a:t>
            </a:r>
          </a:p>
          <a:p>
            <a:pPr lvl="1"/>
            <a:r>
              <a:rPr lang="en-US" dirty="0" err="1" smtClean="0"/>
              <a:t>Colocalization</a:t>
            </a:r>
            <a:endParaRPr lang="en-US" dirty="0" smtClean="0"/>
          </a:p>
          <a:p>
            <a:pPr lvl="1"/>
            <a:r>
              <a:rPr lang="en-US" dirty="0" smtClean="0"/>
              <a:t>Granularity</a:t>
            </a:r>
          </a:p>
          <a:p>
            <a:pPr lvl="1"/>
            <a:r>
              <a:rPr lang="en-US" dirty="0" smtClean="0"/>
              <a:t>Texture</a:t>
            </a:r>
          </a:p>
          <a:p>
            <a:pPr lvl="1"/>
            <a:r>
              <a:rPr lang="en-US" dirty="0" smtClean="0"/>
              <a:t>Size/Shape properties</a:t>
            </a:r>
          </a:p>
          <a:p>
            <a:pPr lvl="2"/>
            <a:r>
              <a:rPr lang="en-US" dirty="0" smtClean="0"/>
              <a:t>Area</a:t>
            </a:r>
          </a:p>
          <a:p>
            <a:pPr lvl="2"/>
            <a:r>
              <a:rPr lang="en-US" dirty="0" smtClean="0"/>
              <a:t>Eccentricity</a:t>
            </a:r>
          </a:p>
          <a:p>
            <a:pPr lvl="1"/>
            <a:r>
              <a:rPr lang="en-US" dirty="0" smtClean="0"/>
              <a:t>Number of Neighbors</a:t>
            </a:r>
          </a:p>
          <a:p>
            <a:pPr lvl="2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92091" y="3354963"/>
            <a:ext cx="450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You can plot within CellProfiler, but you can’t save the plots programmatically.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9614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Saving Data	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Can export image files and csv files</a:t>
            </a:r>
          </a:p>
          <a:p>
            <a:r>
              <a:rPr lang="en-US" dirty="0" smtClean="0"/>
              <a:t>Can also export databases for CellProfiler Analyst, which is beyond the scope of this class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9352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Task 4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For this task, we’re carrying on with the broad cells</a:t>
            </a:r>
          </a:p>
          <a:p>
            <a:r>
              <a:rPr lang="en-US" dirty="0" smtClean="0"/>
              <a:t>Measure the size of the primary objects (look in the list for something along the lines of ‘</a:t>
            </a:r>
            <a:r>
              <a:rPr lang="en-US" dirty="0" err="1" smtClean="0"/>
              <a:t>MeasureObjectSizeShape</a:t>
            </a:r>
            <a:r>
              <a:rPr lang="en-US" dirty="0" smtClean="0"/>
              <a:t>’</a:t>
            </a:r>
          </a:p>
          <a:p>
            <a:r>
              <a:rPr lang="en-US" dirty="0" smtClean="0"/>
              <a:t>Save a csv file with the object sizes</a:t>
            </a:r>
          </a:p>
          <a:p>
            <a:r>
              <a:rPr lang="en-US" dirty="0" smtClean="0"/>
              <a:t>Save your pipeline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28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808615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CellProfiler Operates on Objects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Primary objects are easily </a:t>
            </a:r>
            <a:r>
              <a:rPr lang="en-US" dirty="0" err="1" smtClean="0"/>
              <a:t>segmentable</a:t>
            </a:r>
            <a:r>
              <a:rPr lang="en-US" dirty="0" smtClean="0"/>
              <a:t> objects we start with</a:t>
            </a:r>
          </a:p>
          <a:p>
            <a:pPr lvl="1"/>
            <a:r>
              <a:rPr lang="en-US" dirty="0" smtClean="0"/>
              <a:t>Secondary objects grow from Primary objects</a:t>
            </a:r>
          </a:p>
          <a:p>
            <a:pPr lvl="1"/>
            <a:r>
              <a:rPr lang="en-US" dirty="0" smtClean="0"/>
              <a:t>Tertiary objects are the subtraction of primary objects from secondary objects</a:t>
            </a:r>
          </a:p>
          <a:p>
            <a:pPr lvl="1"/>
            <a:r>
              <a:rPr lang="en-US" dirty="0"/>
              <a:t>Objects are masks over any channel</a:t>
            </a:r>
          </a:p>
          <a:p>
            <a:pPr lvl="1"/>
            <a:r>
              <a:rPr lang="en-US" dirty="0" smtClean="0"/>
              <a:t>Almost all measurements are done on objects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636" y="1564216"/>
            <a:ext cx="6805297" cy="467864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520545" y="3923607"/>
            <a:ext cx="3150524" cy="25436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386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Task </a:t>
            </a:r>
            <a:r>
              <a:rPr lang="en-US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Save your current pipeline</a:t>
            </a:r>
          </a:p>
          <a:p>
            <a:r>
              <a:rPr lang="en-US" dirty="0" smtClean="0"/>
              <a:t>Open the pipeline for Example Speckles and load the data</a:t>
            </a:r>
          </a:p>
          <a:p>
            <a:r>
              <a:rPr lang="en-US" dirty="0" smtClean="0"/>
              <a:t>We’re going to explore this together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10547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Coffee Break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3333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 smtClean="0"/>
              <a:t>StarDist</a:t>
            </a:r>
            <a:r>
              <a:rPr lang="en-US" dirty="0" smtClean="0"/>
              <a:t> (or CellPose)</a:t>
            </a:r>
            <a:r>
              <a:rPr lang="en-US" dirty="0" smtClean="0"/>
              <a:t>		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482737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StarDist is a plugin for FIJI that allows for quick segmentation of star-convex objects (round, nuclear shaped things).</a:t>
            </a:r>
          </a:p>
          <a:p>
            <a:r>
              <a:rPr lang="en-US" dirty="0" smtClean="0"/>
              <a:t>StarDist can’t be run inside CellProfiler, but it’s a great trick to know</a:t>
            </a:r>
          </a:p>
          <a:p>
            <a:r>
              <a:rPr lang="en-US" dirty="0" smtClean="0"/>
              <a:t>Running StarDist on a DAPI channel, and bringing those results in to CellProfiler as a separate image channel allows for easy nuclear segmentation</a:t>
            </a:r>
          </a:p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616" y="2886929"/>
            <a:ext cx="5954229" cy="3552548"/>
          </a:xfrm>
          <a:prstGeom prst="rect">
            <a:avLst/>
          </a:prstGeom>
        </p:spPr>
      </p:pic>
      <p:pic>
        <p:nvPicPr>
          <p:cNvPr id="13" name="Picture 2" descr="https://upload.wikimedia.org/wikipedia/commons/thumb/1/11/Star-kernel.svg/200px-Star-kernel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9630" y="492648"/>
            <a:ext cx="961559" cy="2394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8871578" y="880994"/>
            <a:ext cx="30417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Stardist</a:t>
            </a:r>
            <a:r>
              <a:rPr lang="en-US" dirty="0" smtClean="0"/>
              <a:t> can only detect objects that are Star-convex: all the points of the perimeter can be reached by rays emanating from a point somewhere in the object.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020" y="400812"/>
            <a:ext cx="1653478" cy="112069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311" y="1656440"/>
            <a:ext cx="1717821" cy="127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3626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StarDist in FIJI	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29195" y="1485991"/>
            <a:ext cx="10515600" cy="4351338"/>
          </a:xfrm>
        </p:spPr>
        <p:txBody>
          <a:bodyPr/>
          <a:lstStyle/>
          <a:p>
            <a:r>
              <a:rPr lang="en-US" dirty="0" smtClean="0"/>
              <a:t>Need to add the </a:t>
            </a:r>
            <a:r>
              <a:rPr lang="en-US" dirty="0" err="1" smtClean="0"/>
              <a:t>CSBDeep</a:t>
            </a:r>
            <a:r>
              <a:rPr lang="en-US" dirty="0" smtClean="0"/>
              <a:t> and StarDist libraries</a:t>
            </a:r>
          </a:p>
          <a:p>
            <a:r>
              <a:rPr lang="en-US" dirty="0" smtClean="0"/>
              <a:t>Run stardist on a nuclear image, and save the resulting prediction image as a tiff.  The ‘pixel intensity’ of each nuclei is the nuclear ID label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254" y="2990552"/>
            <a:ext cx="7068095" cy="386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287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Using StarDist	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We can </a:t>
            </a:r>
            <a:r>
              <a:rPr lang="en-US" dirty="0" err="1" smtClean="0"/>
              <a:t>creat</a:t>
            </a:r>
            <a:r>
              <a:rPr lang="en-US" dirty="0" smtClean="0"/>
              <a:t> </a:t>
            </a:r>
            <a:r>
              <a:rPr lang="en-US" dirty="0"/>
              <a:t>StarDist </a:t>
            </a:r>
            <a:r>
              <a:rPr lang="en-US" dirty="0" smtClean="0"/>
              <a:t>images </a:t>
            </a:r>
            <a:r>
              <a:rPr lang="en-US" dirty="0"/>
              <a:t>using the FIJI plugin, or the FIJI macro we have: ‘</a:t>
            </a:r>
            <a:r>
              <a:rPr lang="en-US" i="1" dirty="0" err="1"/>
              <a:t>stardist_process_folder.ijm</a:t>
            </a:r>
            <a:r>
              <a:rPr lang="en-US" i="1" dirty="0" smtClean="0"/>
              <a:t>’</a:t>
            </a:r>
          </a:p>
          <a:p>
            <a:r>
              <a:rPr lang="en-US" dirty="0" smtClean="0"/>
              <a:t>StarDist label images have to be imported into CellProfiler differently:</a:t>
            </a:r>
          </a:p>
          <a:p>
            <a:pPr lvl="1"/>
            <a:r>
              <a:rPr lang="en-US" dirty="0" smtClean="0"/>
              <a:t>Use </a:t>
            </a:r>
            <a:r>
              <a:rPr lang="en-US" dirty="0"/>
              <a:t>the module </a:t>
            </a:r>
            <a:r>
              <a:rPr lang="en-US" dirty="0" err="1"/>
              <a:t>ConvertImageToObjects</a:t>
            </a:r>
            <a:endParaRPr lang="en-US" dirty="0"/>
          </a:p>
          <a:p>
            <a:pPr lvl="2"/>
            <a:r>
              <a:rPr lang="en-US" dirty="0"/>
              <a:t>Convert to Boolean == no</a:t>
            </a:r>
          </a:p>
          <a:p>
            <a:pPr lvl="2"/>
            <a:r>
              <a:rPr lang="en-US" dirty="0"/>
              <a:t>Preserve original labels == </a:t>
            </a:r>
            <a:r>
              <a:rPr lang="en-US" dirty="0" smtClean="0"/>
              <a:t>yes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9987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25</a:t>
            </a:fld>
            <a:endParaRPr lang="en-GB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Task 6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Use StarDist to try to better differentiate the nuclei in the </a:t>
            </a:r>
            <a:r>
              <a:rPr lang="en-US" dirty="0" err="1"/>
              <a:t>ExampleHuman</a:t>
            </a:r>
            <a:r>
              <a:rPr lang="en-US" dirty="0"/>
              <a:t> project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Load </a:t>
            </a:r>
            <a:r>
              <a:rPr lang="en-US" dirty="0"/>
              <a:t>the Example Human Pipeline</a:t>
            </a:r>
          </a:p>
          <a:p>
            <a:pPr lvl="1"/>
            <a:r>
              <a:rPr lang="en-US" sz="1800" dirty="0"/>
              <a:t>\</a:t>
            </a:r>
            <a:r>
              <a:rPr lang="en-US" sz="1800" dirty="0" err="1"/>
              <a:t>CellProfiler_Course_Student_Files</a:t>
            </a:r>
            <a:r>
              <a:rPr lang="en-US" sz="1800" dirty="0"/>
              <a:t>\</a:t>
            </a:r>
            <a:r>
              <a:rPr lang="en-US" sz="1800" dirty="0" err="1"/>
              <a:t>ExampleHuman</a:t>
            </a:r>
            <a:r>
              <a:rPr lang="en-US" sz="1800" dirty="0"/>
              <a:t>\</a:t>
            </a:r>
            <a:r>
              <a:rPr lang="en-US" sz="1800" dirty="0" err="1"/>
              <a:t>ExampleHuman</a:t>
            </a:r>
            <a:r>
              <a:rPr lang="en-US" sz="1800" dirty="0"/>
              <a:t>\</a:t>
            </a:r>
          </a:p>
          <a:p>
            <a:r>
              <a:rPr lang="en-US" dirty="0"/>
              <a:t>Run the DAPI channel on StarDist in FIJI</a:t>
            </a:r>
          </a:p>
          <a:p>
            <a:r>
              <a:rPr lang="en-US" dirty="0"/>
              <a:t>Compare nuclear segmentation from the original project with that from stardist labels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8387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Task 7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lvl="1"/>
            <a:r>
              <a:rPr lang="en-US" dirty="0" smtClean="0"/>
              <a:t>\</a:t>
            </a:r>
            <a:r>
              <a:rPr lang="en-US" dirty="0" err="1" smtClean="0"/>
              <a:t>CellProfiler_Course_Student_Files</a:t>
            </a:r>
            <a:r>
              <a:rPr lang="en-US" dirty="0" smtClean="0"/>
              <a:t>\</a:t>
            </a:r>
            <a:r>
              <a:rPr lang="en-US" dirty="0" err="1" smtClean="0"/>
              <a:t>Broad_Cells</a:t>
            </a:r>
            <a:r>
              <a:rPr lang="en-US" dirty="0" smtClean="0"/>
              <a:t>\</a:t>
            </a:r>
            <a:r>
              <a:rPr lang="en-US" dirty="0" err="1" smtClean="0"/>
              <a:t>Split_Channels</a:t>
            </a:r>
            <a:endParaRPr lang="en-US" dirty="0" smtClean="0"/>
          </a:p>
          <a:p>
            <a:pPr lvl="1"/>
            <a:r>
              <a:rPr lang="en-US" dirty="0" smtClean="0"/>
              <a:t>Create the naming rules to find the Tubulin, Cytoplasm, DAPI and StarDist channels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Make an image of the StarDist nuclei overlaid on the DAPI image, and save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You may want to play with the opacity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Measure the area of the StarDist nuclei, and display their size on a DAPI image overlay, in green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Display the outlines of the </a:t>
            </a:r>
            <a:r>
              <a:rPr lang="en-US" dirty="0" err="1" smtClean="0">
                <a:solidFill>
                  <a:srgbClr val="FF0000"/>
                </a:solidFill>
              </a:rPr>
              <a:t>extranuclear</a:t>
            </a:r>
            <a:r>
              <a:rPr lang="en-US" dirty="0" smtClean="0">
                <a:solidFill>
                  <a:srgbClr val="FF0000"/>
                </a:solidFill>
              </a:rPr>
              <a:t> tubulin on the DAPI image, in red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Measure the intensity of the tubulin both in and out of the nuclei. 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4251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Further Study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I’ve included a 3D FISH analysis pipeline</a:t>
            </a:r>
            <a:r>
              <a:rPr lang="en-GB" dirty="0" smtClean="0"/>
              <a:t>, and a 3D cell segmentation pipeline. </a:t>
            </a:r>
          </a:p>
          <a:p>
            <a:r>
              <a:rPr lang="en-US" dirty="0"/>
              <a:t>I’ve included a pipeline for illumination correction and a document on it.  Illumination correction is often useful, especially on </a:t>
            </a:r>
            <a:r>
              <a:rPr lang="en-US" dirty="0" err="1"/>
              <a:t>widefield</a:t>
            </a:r>
            <a:r>
              <a:rPr lang="en-US" dirty="0"/>
              <a:t> or TIRF images, but needs understanding</a:t>
            </a:r>
          </a:p>
          <a:p>
            <a:r>
              <a:rPr lang="en-US" dirty="0"/>
              <a:t>You can run CellProfiler command line only, and run it distributed on </a:t>
            </a:r>
            <a:r>
              <a:rPr lang="en-US" dirty="0" smtClean="0"/>
              <a:t>and HPC cluster. </a:t>
            </a:r>
            <a:r>
              <a:rPr lang="en-US" dirty="0"/>
              <a:t>This is very useful, but beyond the scope of this course. If you would like to do it, email me.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162485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D14AF-A863-C149-9F38-DC592AA487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Thanks	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8EB956-359A-D941-8C1D-62BDBBBF4D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Todd Fallesen</a:t>
            </a:r>
          </a:p>
          <a:p>
            <a:r>
              <a:rPr lang="en-US" dirty="0" smtClean="0"/>
              <a:t>Camille Charoy</a:t>
            </a:r>
          </a:p>
          <a:p>
            <a:r>
              <a:rPr lang="en-US" dirty="0" smtClean="0"/>
              <a:t>Dan Gunton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6F466-25B0-104F-A9D4-85A1E82D4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2CF4-8536-974A-A707-3564250E44D8}" type="datetime1">
              <a:rPr lang="en-GB" smtClean="0"/>
              <a:pPr/>
              <a:t>10/06/2024</a:t>
            </a:fld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BCAAFE-445A-1B46-956A-1E732C218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57819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8826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Usage tips	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The easiest way to use CellProfiler is in GUI form, with all your images separated. </a:t>
            </a:r>
          </a:p>
          <a:p>
            <a:r>
              <a:rPr lang="en-US" dirty="0" smtClean="0"/>
              <a:t>It is harder to work with image stacks, or </a:t>
            </a:r>
            <a:r>
              <a:rPr lang="en-US" dirty="0" err="1" smtClean="0"/>
              <a:t>hyperstacks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Separate z-stacks into image sequences</a:t>
            </a:r>
          </a:p>
          <a:p>
            <a:pPr lvl="1"/>
            <a:r>
              <a:rPr lang="en-US" dirty="0" smtClean="0"/>
              <a:t>Separate time-series out as well.</a:t>
            </a:r>
          </a:p>
          <a:p>
            <a:r>
              <a:rPr lang="en-US" dirty="0" smtClean="0"/>
              <a:t>CellProfiler isn’t easy to use in 4D.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0676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Usage tips	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The easiest way to use CellProfiler is in GUI form, with all your images separated. </a:t>
            </a:r>
          </a:p>
          <a:p>
            <a:r>
              <a:rPr lang="en-US" dirty="0" smtClean="0"/>
              <a:t>It is harder to work with image stacks, or </a:t>
            </a:r>
            <a:r>
              <a:rPr lang="en-US" dirty="0" err="1" smtClean="0"/>
              <a:t>hyperstacks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Separate z-stacks into image sequences</a:t>
            </a:r>
          </a:p>
          <a:p>
            <a:pPr lvl="1"/>
            <a:r>
              <a:rPr lang="en-US" dirty="0" smtClean="0"/>
              <a:t>Separate time-series out as well.</a:t>
            </a:r>
          </a:p>
          <a:p>
            <a:r>
              <a:rPr lang="en-US" dirty="0" smtClean="0"/>
              <a:t>CellProfiler isn’t easy to use in 4D.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2658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3434-7E09-465F-A694-A86E7D543F5E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Loading Images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42" y="1499996"/>
            <a:ext cx="10838609" cy="352920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1318" y="5432612"/>
            <a:ext cx="728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Drop files into the dialog box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763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Image Naming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2094" y="156028"/>
            <a:ext cx="3713350" cy="65380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05435" y="1801906"/>
            <a:ext cx="54505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 rules to differentiate between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Make sure that each channel has a unique identifier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Usually use the rules ‘Does’ or ‘Does not’ contain an expression. Avoid regular expressions.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Click update and make sure that everything is lined up properly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00138" y="4652682"/>
            <a:ext cx="5943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Numbering goes :</a:t>
            </a:r>
          </a:p>
          <a:p>
            <a:r>
              <a:rPr lang="en-US" dirty="0" smtClean="0"/>
              <a:t>1,10,11,12,….19,2,20,21…….29,3,30…</a:t>
            </a:r>
          </a:p>
          <a:p>
            <a:endParaRPr lang="en-US" dirty="0"/>
          </a:p>
          <a:p>
            <a:r>
              <a:rPr lang="en-US" dirty="0" smtClean="0"/>
              <a:t>Always number files</a:t>
            </a:r>
            <a:br>
              <a:rPr lang="en-US" dirty="0" smtClean="0"/>
            </a:br>
            <a:r>
              <a:rPr lang="en-US" dirty="0" smtClean="0"/>
              <a:t>01,02, 03….10,11. etc.</a:t>
            </a:r>
          </a:p>
          <a:p>
            <a:r>
              <a:rPr lang="en-US" dirty="0" smtClean="0"/>
              <a:t>If you will have more than a hundred images</a:t>
            </a:r>
          </a:p>
          <a:p>
            <a:r>
              <a:rPr lang="en-US" dirty="0" smtClean="0"/>
              <a:t>001, 002, 003, ….010….099, 100;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99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Task 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Start up CellProfiler</a:t>
            </a:r>
          </a:p>
          <a:p>
            <a:r>
              <a:rPr lang="en-US" sz="2400" dirty="0" smtClean="0"/>
              <a:t>Drag files from </a:t>
            </a:r>
            <a:r>
              <a:rPr lang="en-US" sz="2400" dirty="0" err="1" smtClean="0"/>
              <a:t>Improper_Broad_Cells</a:t>
            </a:r>
            <a:r>
              <a:rPr lang="en-US" sz="2400" dirty="0" smtClean="0"/>
              <a:t>/</a:t>
            </a:r>
            <a:r>
              <a:rPr lang="en-US" sz="2400" dirty="0" err="1" smtClean="0"/>
              <a:t>Bad_Wrong_int_split</a:t>
            </a:r>
            <a:r>
              <a:rPr lang="en-US" sz="2400" dirty="0" smtClean="0"/>
              <a:t> into the files box. </a:t>
            </a:r>
          </a:p>
          <a:p>
            <a:r>
              <a:rPr lang="en-US" sz="2400" dirty="0"/>
              <a:t>Input the images into CellProfiler and create rules to differentiate the images</a:t>
            </a:r>
          </a:p>
          <a:p>
            <a:r>
              <a:rPr lang="en-US" sz="2400" dirty="0"/>
              <a:t>C1 = Tubulin, C2 = Cytoplasm, C3 = </a:t>
            </a:r>
            <a:r>
              <a:rPr lang="en-US" sz="2400" dirty="0" smtClean="0"/>
              <a:t>DAPI</a:t>
            </a:r>
          </a:p>
          <a:p>
            <a:pPr marL="228600" lvl="1">
              <a:spcBef>
                <a:spcPts val="1000"/>
              </a:spcBef>
            </a:pPr>
            <a:r>
              <a:rPr lang="en-US" dirty="0"/>
              <a:t>Click update…what happens</a:t>
            </a:r>
            <a:r>
              <a:rPr lang="en-US" dirty="0" smtClean="0"/>
              <a:t>?</a:t>
            </a:r>
          </a:p>
          <a:p>
            <a:pPr marL="228600" lvl="1">
              <a:spcBef>
                <a:spcPts val="1000"/>
              </a:spcBef>
            </a:pPr>
            <a:endParaRPr lang="en-US" dirty="0"/>
          </a:p>
          <a:p>
            <a:endParaRPr lang="en-US" dirty="0"/>
          </a:p>
          <a:p>
            <a:r>
              <a:rPr lang="en-US" sz="1900" dirty="0" smtClean="0"/>
              <a:t>Lots </a:t>
            </a:r>
            <a:r>
              <a:rPr lang="en-US" sz="1900" dirty="0" smtClean="0"/>
              <a:t>of mistakes can be made. </a:t>
            </a:r>
            <a:endParaRPr lang="en-US" sz="1900" dirty="0"/>
          </a:p>
          <a:p>
            <a:pPr lvl="1"/>
            <a:r>
              <a:rPr lang="en-US" sz="1900" dirty="0" smtClean="0"/>
              <a:t>Doubling (IM_01, IM_01a, IM_01_good)</a:t>
            </a:r>
          </a:p>
          <a:p>
            <a:pPr lvl="1"/>
            <a:r>
              <a:rPr lang="en-US" sz="1900" dirty="0" smtClean="0"/>
              <a:t>Mixed channels (sometimes, GFP is channel 1, sometimes channel 2)</a:t>
            </a:r>
          </a:p>
          <a:p>
            <a:pPr lvl="1"/>
            <a:r>
              <a:rPr lang="en-US" sz="1900" dirty="0" smtClean="0"/>
              <a:t>Bad integers, IM_1, IM)2….IM_10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522403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Task 2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224376"/>
            <a:ext cx="10515600" cy="4351338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/>
              <a:t>Clear the old images out of </a:t>
            </a:r>
            <a:r>
              <a:rPr lang="en-US" dirty="0" smtClean="0"/>
              <a:t>CellProfiler file loading module</a:t>
            </a:r>
            <a:endParaRPr lang="en-US" dirty="0"/>
          </a:p>
          <a:p>
            <a:r>
              <a:rPr lang="en-US" dirty="0" smtClean="0"/>
              <a:t>In Broad Cells folder, open up the “path\to\</a:t>
            </a:r>
            <a:r>
              <a:rPr lang="en-US" dirty="0" err="1" smtClean="0"/>
              <a:t>CellProfiler_Course_Student_Files</a:t>
            </a:r>
            <a:r>
              <a:rPr lang="en-US" dirty="0" smtClean="0"/>
              <a:t>\</a:t>
            </a:r>
            <a:r>
              <a:rPr lang="en-US" dirty="0" err="1" smtClean="0"/>
              <a:t>Broad_Cells</a:t>
            </a:r>
            <a:r>
              <a:rPr lang="en-US" dirty="0" smtClean="0"/>
              <a:t>\images</a:t>
            </a:r>
            <a:r>
              <a:rPr lang="en-US" dirty="0"/>
              <a:t>” </a:t>
            </a:r>
            <a:r>
              <a:rPr lang="en-US" dirty="0" smtClean="0"/>
              <a:t>images and use split channels macro from FIJI to split the channels and save in a new folder</a:t>
            </a:r>
          </a:p>
          <a:p>
            <a:r>
              <a:rPr lang="en-US" dirty="0" smtClean="0"/>
              <a:t>Input the new output images into CellProfiler and use your previously created rules to differentiate the images, and click update</a:t>
            </a:r>
          </a:p>
        </p:txBody>
      </p:sp>
    </p:spTree>
    <p:extLst>
      <p:ext uri="{BB962C8B-B14F-4D97-AF65-F5344CB8AC3E}">
        <p14:creationId xmlns:p14="http://schemas.microsoft.com/office/powerpoint/2010/main" val="3483526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CellProfiler is a powerful segmentation tool.  The result of segmentation are objects, which are the backbone of all subsequent processing.</a:t>
            </a:r>
          </a:p>
          <a:p>
            <a:pPr lvl="1"/>
            <a:r>
              <a:rPr lang="en-US" sz="2800" dirty="0" smtClean="0"/>
              <a:t>Objects can be extended to find secondary or tertiary objects</a:t>
            </a:r>
          </a:p>
          <a:p>
            <a:pPr lvl="1"/>
            <a:r>
              <a:rPr lang="en-US" sz="2800" dirty="0" smtClean="0"/>
              <a:t>Objects can be measured over multiple channels (i.e. use a nuclear object as a mask to measure the signal of another channel inside nuclei).</a:t>
            </a:r>
          </a:p>
          <a:p>
            <a:pPr lvl="1"/>
            <a:r>
              <a:rPr lang="en-US" sz="2800" dirty="0" smtClean="0"/>
              <a:t>Objects can be merged, split, eroded, filtered by measurements</a:t>
            </a:r>
          </a:p>
          <a:p>
            <a:pPr lvl="1"/>
            <a:r>
              <a:rPr lang="en-US" sz="2800" dirty="0" smtClean="0">
                <a:solidFill>
                  <a:srgbClr val="FF0000"/>
                </a:solidFill>
              </a:rPr>
              <a:t>Objects can be tracked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07940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rick">
      <a:dk1>
        <a:srgbClr val="707173"/>
      </a:dk1>
      <a:lt1>
        <a:srgbClr val="FFFFFF"/>
      </a:lt1>
      <a:dk2>
        <a:srgbClr val="707173"/>
      </a:dk2>
      <a:lt2>
        <a:srgbClr val="FFFFFF"/>
      </a:lt2>
      <a:accent1>
        <a:srgbClr val="000000"/>
      </a:accent1>
      <a:accent2>
        <a:srgbClr val="707173"/>
      </a:accent2>
      <a:accent3>
        <a:srgbClr val="4066AA"/>
      </a:accent3>
      <a:accent4>
        <a:srgbClr val="E3001A"/>
      </a:accent4>
      <a:accent5>
        <a:srgbClr val="BB90BD"/>
      </a:accent5>
      <a:accent6>
        <a:srgbClr val="7AB51D"/>
      </a:accent6>
      <a:hlink>
        <a:srgbClr val="000000"/>
      </a:hlink>
      <a:folHlink>
        <a:srgbClr val="4066AA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ick_presentation_v7 wide" id="{62A58C2B-F212-D749-8B53-D1976119D50A}" vid="{57CD72D4-B618-EB43-B8AA-6B641AD1A1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</TotalTime>
  <Words>1510</Words>
  <Application>Microsoft Office PowerPoint</Application>
  <PresentationFormat>Widescreen</PresentationFormat>
  <Paragraphs>179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Trebuchet MS</vt:lpstr>
      <vt:lpstr>Office Theme</vt:lpstr>
      <vt:lpstr>CellProfiler</vt:lpstr>
      <vt:lpstr>Overview</vt:lpstr>
      <vt:lpstr>Usage tips </vt:lpstr>
      <vt:lpstr>Usage tips </vt:lpstr>
      <vt:lpstr>Loading Images</vt:lpstr>
      <vt:lpstr>Image Naming</vt:lpstr>
      <vt:lpstr>Task 1</vt:lpstr>
      <vt:lpstr>Task 2 </vt:lpstr>
      <vt:lpstr>Objects</vt:lpstr>
      <vt:lpstr>Primary Objects</vt:lpstr>
      <vt:lpstr>Primary Objects</vt:lpstr>
      <vt:lpstr>Thresholding</vt:lpstr>
      <vt:lpstr>Task 3</vt:lpstr>
      <vt:lpstr>Secondary Objects</vt:lpstr>
      <vt:lpstr>Relating Objects</vt:lpstr>
      <vt:lpstr>Relating Objects vs Secondary Objects</vt:lpstr>
      <vt:lpstr>Object Measurements</vt:lpstr>
      <vt:lpstr>Saving Data </vt:lpstr>
      <vt:lpstr>Task 4 </vt:lpstr>
      <vt:lpstr>Task 5</vt:lpstr>
      <vt:lpstr>Coffee Break</vt:lpstr>
      <vt:lpstr>StarDist (or CellPose)  </vt:lpstr>
      <vt:lpstr>StarDist in FIJI </vt:lpstr>
      <vt:lpstr>Using StarDist </vt:lpstr>
      <vt:lpstr>Task 6</vt:lpstr>
      <vt:lpstr>Task 7</vt:lpstr>
      <vt:lpstr>Further Study</vt:lpstr>
      <vt:lpstr>Thanks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Emma Robinson</dc:creator>
  <cp:lastModifiedBy>Todd Fallesen</cp:lastModifiedBy>
  <cp:revision>8</cp:revision>
  <cp:lastPrinted>2018-11-05T10:49:03Z</cp:lastPrinted>
  <dcterms:created xsi:type="dcterms:W3CDTF">2019-08-30T14:19:13Z</dcterms:created>
  <dcterms:modified xsi:type="dcterms:W3CDTF">2024-06-10T14:41:57Z</dcterms:modified>
</cp:coreProperties>
</file>

<file path=docProps/thumbnail.jpeg>
</file>